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335"/>
    <p:restoredTop sz="94685"/>
  </p:normalViewPr>
  <p:slideViewPr>
    <p:cSldViewPr snapToGrid="0" snapToObjects="1">
      <p:cViewPr varScale="1">
        <p:scale>
          <a:sx n="45" d="100"/>
          <a:sy n="45" d="100"/>
        </p:scale>
        <p:origin x="192" y="1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0B5-9DD7-0949-AD04-F39ADC7BC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8FA36-5A74-2A45-AED3-50B553CFA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0C0F2-616E-5F42-9353-59D9D3EF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4387-17DD-C647-8002-15D344B0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9F5B2-7D3E-304E-8EE2-05EE31F5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7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0235-F37B-CE43-A093-2236A010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19D0-974F-F94C-96DB-445EDDDE3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F8CEA-9734-DD4A-A8B8-B5813169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ED08E-ED77-1146-A793-6E93D4AF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FAA00-AC89-6B49-87D0-CDC49877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1360E-1E98-2045-8DCC-A540E972F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34AC2-BA35-8345-B397-90AE81B67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7DED2-5161-B94A-B8A8-6673AD85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2703-6759-314A-898B-66E2BB9F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1B9A1-7248-E345-BEAB-73D23958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9557-3470-1C41-ADD0-BD52879E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5F8C-81F2-1B41-80D8-39BECDCA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F84A8-0832-9C4F-ADF7-5F869390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75E8-CD9C-5A4F-98A0-B337B472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E665D-AC6E-3E43-BEDD-70F8F881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0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26F3-1D93-004A-81C9-8683F4D7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5EA75-ACC9-4A43-91FC-C43A9DD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E9E8A-5ADB-8B4D-B349-278E64DF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3DB7-8DFA-BC4C-9ABE-D599D609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12F79-63CB-EA48-AEDA-51AA7D02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6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7D97-F238-D143-B505-B63DD777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D621-D322-E64B-91D6-D1E21E1C4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C27A-D026-0C47-B157-24756997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6C87D-935F-AC45-872C-E13A9DB1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DA3E-1C10-DC47-8134-F42CF78D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C39A5-981E-7049-BA48-6EFCCFCA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0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34BF-A050-1741-88D3-FC31C916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6231C-0DC5-EB48-A1E3-9E7F31E2A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AF769-B029-6941-A7B5-69B497472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52E96-50B2-FC47-B795-CB05A84F3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63521-5053-0449-93D3-B25D01B01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562C8-705D-E848-88FD-D2D6D107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8D9A3-41B8-BF42-8B2F-69180249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4BC31-BD76-7842-83B4-70AAE749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6DC3-02A1-F34C-AE8C-3DFC17F9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D4D44-222E-EC4C-AFC4-4D4C7374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A26E1-C231-8B4F-9E38-BC2E8AC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0337B-D282-FC4A-A6A6-ACBA0800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5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A8655-2B2C-5A47-8340-7E6194B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0255E-D082-FD49-BE0C-D1F7E0B8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8820-54D1-3741-9778-20B18B92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31DA-B4E0-1042-ABE7-3564A363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16FF-C52C-2F41-8C1B-D5B6831B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0C459-CFDE-3A43-B486-36A94CAE2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9EB2D-48C3-6249-B44F-E58FAFD5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85C41-8C29-714A-9087-A09AC850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C18CF-2252-BB43-AAF5-F11A46D7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3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29CA-5140-2F48-84CA-4D12062B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7B398-AC08-9441-981A-BA9384F69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353DD-ABE6-9F43-B96C-502747EE3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A2763-C833-6F45-B251-903C8CF3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28A3E-0826-9949-A00A-F50A3A2A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A23C1-B637-894C-8EEE-C6E06DD8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B622C-1EC4-A241-9588-6308BD96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A5C77-D0A4-A146-9247-EB66197FA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A5CE1-B865-3545-B8E2-5F3FA7964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34D8F-BC06-714B-B7D2-D2D9096277A5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B8292-A4EE-EE43-B569-F0F0D2340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AE67-ABDD-8443-9F93-089BADDFF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6604-AB40-C242-929B-C9FAEBF0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8C61-6121-D546-A9E1-D5E068DA0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F2016-4770-3045-AB30-78BA51B82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C141C1-0D3F-2840-8B6F-A5686E509DFC}"/>
              </a:ext>
            </a:extLst>
          </p:cNvPr>
          <p:cNvSpPr/>
          <p:nvPr/>
        </p:nvSpPr>
        <p:spPr>
          <a:xfrm>
            <a:off x="-724150" y="-226406"/>
            <a:ext cx="13185091" cy="7999787"/>
          </a:xfrm>
          <a:prstGeom prst="rect">
            <a:avLst/>
          </a:prstGeom>
          <a:blipFill dpi="0" rotWithShape="1">
            <a:blip r:embed="rId4">
              <a:alphaModFix amt="32789"/>
            </a:blip>
            <a:srcRect/>
            <a:stretch>
              <a:fillRect/>
            </a:stretch>
          </a:blipFill>
          <a:ln>
            <a:noFill/>
          </a:ln>
          <a:effectLst>
            <a:outerShdw blurRad="226123" dist="38100" sx="100714" sy="100714" algn="bl" rotWithShape="0">
              <a:schemeClr val="tx1">
                <a:alpha val="6320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7D732-594A-D54A-849D-72BEBB0AAA87}"/>
              </a:ext>
            </a:extLst>
          </p:cNvPr>
          <p:cNvSpPr txBox="1"/>
          <p:nvPr/>
        </p:nvSpPr>
        <p:spPr>
          <a:xfrm>
            <a:off x="2269066" y="242244"/>
            <a:ext cx="7653867" cy="101566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4703"/>
                  <a:lumOff val="85297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2">
                  <a:lumMod val="20000"/>
                  <a:lumOff val="80000"/>
                  <a:alpha val="10627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sx="103292" sy="103292" algn="tl" rotWithShape="0">
              <a:prstClr val="black">
                <a:alpha val="23642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u="sng" dirty="0">
                <a:ln w="0" cap="sq">
                  <a:noFill/>
                  <a:bevel/>
                </a:ln>
                <a:solidFill>
                  <a:schemeClr val="tx1">
                    <a:lumMod val="75000"/>
                    <a:lumOff val="25000"/>
                    <a:alpha val="91924"/>
                  </a:schemeClr>
                </a:solidFill>
                <a:latin typeface="Shonar Bangla" panose="020B0604020202020204" pitchFamily="34" charset="0"/>
                <a:cs typeface="Shonar Bangla" panose="020B0604020202020204" pitchFamily="34" charset="0"/>
              </a:rPr>
              <a:t>The Tallest Buildings Of The World 2022</a:t>
            </a:r>
          </a:p>
          <a:p>
            <a:pPr algn="ctr"/>
            <a:endParaRPr lang="en-US" sz="2000" u="sng" dirty="0">
              <a:ln w="0" cap="sq">
                <a:noFill/>
                <a:bevel/>
              </a:ln>
              <a:solidFill>
                <a:schemeClr val="tx1">
                  <a:lumMod val="75000"/>
                  <a:lumOff val="25000"/>
                  <a:alpha val="91924"/>
                </a:schemeClr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7" name="chillout music.mp3" descr="chillout music.mp3">
            <a:hlinkClick r:id="" action="ppaction://media"/>
            <a:extLst>
              <a:ext uri="{FF2B5EF4-FFF2-40B4-BE49-F238E27FC236}">
                <a16:creationId xmlns:a16="http://schemas.microsoft.com/office/drawing/2014/main" id="{E854D983-7FAF-674A-B44E-7D1775631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3076-995F-4C42-A4D7-17E78A20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031346"/>
            <a:ext cx="6894576" cy="1080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Shanghai</a:t>
            </a:r>
            <a:r>
              <a:rPr lang="en-US" sz="5400" b="1" dirty="0">
                <a:latin typeface="Shonar Bangla" panose="02020603050405020304" pitchFamily="18" charset="0"/>
                <a:cs typeface="Shonar Bangla" panose="02020603050405020304" pitchFamily="18" charset="0"/>
              </a:rPr>
              <a:t> </a:t>
            </a:r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Tower</a:t>
            </a:r>
          </a:p>
        </p:txBody>
      </p:sp>
      <p:pic>
        <p:nvPicPr>
          <p:cNvPr id="6" name="Picture Placeholder 5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83BD6593-5135-4441-8B2C-28D63190F7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729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514621"/>
          </a:effectLst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EAD7-F085-2945-A83F-AD8F60140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1783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</a:t>
            </a:r>
            <a:r>
              <a:rPr lang="en-US" sz="2200" b="1" dirty="0"/>
              <a:t>shanghai, China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632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128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2015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9" name="Graphic 8" descr="Badge 8 with solid fill">
            <a:extLst>
              <a:ext uri="{FF2B5EF4-FFF2-40B4-BE49-F238E27FC236}">
                <a16:creationId xmlns:a16="http://schemas.microsoft.com/office/drawing/2014/main" id="{10017665-7024-624D-9B31-B2D9B735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090" y="219907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8CC604-6980-8D4C-B2E6-A32E3CF4BEDF}"/>
              </a:ext>
            </a:extLst>
          </p:cNvPr>
          <p:cNvSpPr txBox="1"/>
          <p:nvPr/>
        </p:nvSpPr>
        <p:spPr>
          <a:xfrm>
            <a:off x="4599706" y="6067151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The Telegraph</a:t>
            </a:r>
          </a:p>
        </p:txBody>
      </p:sp>
    </p:spTree>
    <p:extLst>
      <p:ext uri="{BB962C8B-B14F-4D97-AF65-F5344CB8AC3E}">
        <p14:creationId xmlns:p14="http://schemas.microsoft.com/office/powerpoint/2010/main" val="3231559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36656-8E05-2D44-998A-11CE86C8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149768"/>
            <a:ext cx="6894576" cy="125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Wuhan Greenland Center</a:t>
            </a:r>
          </a:p>
        </p:txBody>
      </p:sp>
      <p:pic>
        <p:nvPicPr>
          <p:cNvPr id="6" name="Picture Placeholder 5" descr="A tall building in a city&#10;&#10;Description automatically generated with low confidence">
            <a:extLst>
              <a:ext uri="{FF2B5EF4-FFF2-40B4-BE49-F238E27FC236}">
                <a16:creationId xmlns:a16="http://schemas.microsoft.com/office/drawing/2014/main" id="{A66D7B00-5C40-6B47-A31F-7CC534B6E8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290" r="2519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575418"/>
          </a:effec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0A762-80FF-404A-9357-8AAEC9E79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3026664"/>
            <a:ext cx="6894576" cy="294677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Wuhan, China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636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125 q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2018</a:t>
            </a:r>
          </a:p>
          <a:p>
            <a:br>
              <a:rPr lang="en-US" sz="2200" dirty="0"/>
            </a:br>
            <a:endParaRPr lang="en-US" sz="2200" dirty="0"/>
          </a:p>
        </p:txBody>
      </p:sp>
      <p:pic>
        <p:nvPicPr>
          <p:cNvPr id="8" name="Graphic 7" descr="Badge 9 with solid fill">
            <a:extLst>
              <a:ext uri="{FF2B5EF4-FFF2-40B4-BE49-F238E27FC236}">
                <a16:creationId xmlns:a16="http://schemas.microsoft.com/office/drawing/2014/main" id="{354C794C-C6ED-D84C-9BC4-3F88D962F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6090" y="320041"/>
            <a:ext cx="720000" cy="7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71B684-9917-7B47-B102-1B34F98E826A}"/>
              </a:ext>
            </a:extLst>
          </p:cNvPr>
          <p:cNvSpPr txBox="1"/>
          <p:nvPr/>
        </p:nvSpPr>
        <p:spPr>
          <a:xfrm>
            <a:off x="4654296" y="6280484"/>
            <a:ext cx="588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Dezeen</a:t>
            </a:r>
          </a:p>
        </p:txBody>
      </p:sp>
    </p:spTree>
    <p:extLst>
      <p:ext uri="{BB962C8B-B14F-4D97-AF65-F5344CB8AC3E}">
        <p14:creationId xmlns:p14="http://schemas.microsoft.com/office/powerpoint/2010/main" val="3537405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E5BB5-C73C-3948-8DC5-C88A390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234440"/>
            <a:ext cx="6894576" cy="8778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</a:t>
            </a:r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urj Khalifa</a:t>
            </a:r>
          </a:p>
        </p:txBody>
      </p:sp>
      <p:pic>
        <p:nvPicPr>
          <p:cNvPr id="6" name="Picture Placeholder 5" descr="A picture containing outdoor, sky, building, river&#10;&#10;Description automatically generated">
            <a:extLst>
              <a:ext uri="{FF2B5EF4-FFF2-40B4-BE49-F238E27FC236}">
                <a16:creationId xmlns:a16="http://schemas.microsoft.com/office/drawing/2014/main" id="{9081F1B1-2F0B-9042-B0E7-D1D5D51BAB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605" r="10605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632165"/>
          </a:effec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11B1D-7231-5445-9248-37BB26092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Dubai, Arab Emirates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828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163 m.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2010</a:t>
            </a:r>
          </a:p>
          <a:p>
            <a:pPr fontAlgn="base"/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Graphic 7" descr="Badge 10 with solid fill">
            <a:extLst>
              <a:ext uri="{FF2B5EF4-FFF2-40B4-BE49-F238E27FC236}">
                <a16:creationId xmlns:a16="http://schemas.microsoft.com/office/drawing/2014/main" id="{A6CF954A-F480-D144-B1FC-FD8BC4DBA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476" y="206928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E8879B-8F5B-5B41-A4C4-65B227B93DE3}"/>
              </a:ext>
            </a:extLst>
          </p:cNvPr>
          <p:cNvSpPr txBox="1"/>
          <p:nvPr/>
        </p:nvSpPr>
        <p:spPr>
          <a:xfrm>
            <a:off x="4654296" y="6280484"/>
            <a:ext cx="588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Luxe Adventure Traveler</a:t>
            </a:r>
          </a:p>
        </p:txBody>
      </p:sp>
    </p:spTree>
    <p:extLst>
      <p:ext uri="{BB962C8B-B14F-4D97-AF65-F5344CB8AC3E}">
        <p14:creationId xmlns:p14="http://schemas.microsoft.com/office/powerpoint/2010/main" val="4814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flection of a building">
            <a:extLst>
              <a:ext uri="{FF2B5EF4-FFF2-40B4-BE49-F238E27FC236}">
                <a16:creationId xmlns:a16="http://schemas.microsoft.com/office/drawing/2014/main" id="{12774103-499E-4861-9F6A-F1507D77B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15CD5-505E-844E-8BCC-9835CB71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584" y="1215761"/>
            <a:ext cx="10058400" cy="1282708"/>
          </a:xfrm>
          <a:solidFill>
            <a:schemeClr val="accent1">
              <a:lumMod val="20000"/>
              <a:lumOff val="80000"/>
              <a:alpha val="61145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Which Skyscraper Was Your Favourite?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57E54-243E-B243-9637-F7D36C4FA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169663"/>
            <a:ext cx="10058400" cy="1472575"/>
          </a:xfr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  <a:alpha val="65177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3200" u="sng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QUESTION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What are your opinions on Skyscraper’s?, are they worth having or not?, and what are the advantages and disadvantages of having them?</a:t>
            </a:r>
          </a:p>
        </p:txBody>
      </p:sp>
    </p:spTree>
    <p:extLst>
      <p:ext uri="{BB962C8B-B14F-4D97-AF65-F5344CB8AC3E}">
        <p14:creationId xmlns:p14="http://schemas.microsoft.com/office/powerpoint/2010/main" val="36848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63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6B9707-1442-B946-8DB8-C47EB2E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Hope You Found My </a:t>
            </a:r>
            <a:r>
              <a:rPr lang="en-US" sz="4800" kern="1200" dirty="0" err="1">
                <a:solidFill>
                  <a:srgbClr val="FFFFFF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Powerpoint</a:t>
            </a:r>
            <a:r>
              <a:rPr lang="en-US" sz="4800" kern="1200" dirty="0">
                <a:solidFill>
                  <a:srgbClr val="FFFFFF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 Informative &amp; Enjoyed!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AEF38-AE12-334B-B3C1-66649DCAD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24" y="4664636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Thank for watching!...</a:t>
            </a:r>
            <a:endParaRPr lang="en-US" dirty="0">
              <a:solidFill>
                <a:schemeClr val="tx1"/>
              </a:solidFill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r>
              <a:rPr lang="en-US" kern="1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...Aspha </a:t>
            </a:r>
          </a:p>
        </p:txBody>
      </p:sp>
    </p:spTree>
    <p:extLst>
      <p:ext uri="{BB962C8B-B14F-4D97-AF65-F5344CB8AC3E}">
        <p14:creationId xmlns:p14="http://schemas.microsoft.com/office/powerpoint/2010/main" val="17669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63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CBCD-2813-4742-9119-D6E2578D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3369"/>
          </a:xfrm>
          <a:gradFill flip="none" rotWithShape="1">
            <a:gsLst>
              <a:gs pos="0">
                <a:schemeClr val="accent3">
                  <a:lumMod val="8490"/>
                  <a:lumOff val="91510"/>
                  <a:alpha val="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/>
          <a:lstStyle/>
          <a:p>
            <a:pPr algn="ctr"/>
            <a:r>
              <a:rPr lang="en-US" u="sng" dirty="0">
                <a:latin typeface="Shonar Bangla" panose="02020603050405020304" pitchFamily="18" charset="0"/>
                <a:cs typeface="Shonar Bangla" panose="02020603050405020304" pitchFamily="18" charset="0"/>
              </a:rPr>
              <a:t>The World’s Tallest Buildings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AA96-19A1-D349-A5FD-45D549CF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Shonar Bangla" panose="02020603050405020304" pitchFamily="18" charset="0"/>
                <a:cs typeface="Shonar Bangla" panose="02020603050405020304" pitchFamily="18" charset="0"/>
              </a:rPr>
              <a:t>In recent years, there has been a trend between countries of the world, competing in constructing the ‘worlds tallest building’.</a:t>
            </a:r>
          </a:p>
          <a:p>
            <a:pPr marL="0" indent="0" algn="ctr">
              <a:buNone/>
            </a:pPr>
            <a:endParaRPr lang="en-US" sz="3200" dirty="0"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Shonar Bangla" panose="02020603050405020304" pitchFamily="18" charset="0"/>
                <a:cs typeface="Shonar Bangla" panose="02020603050405020304" pitchFamily="18" charset="0"/>
              </a:rPr>
              <a:t>Recent development and advanced materials have made it possible to give these skyscrapers extraordinary heights.</a:t>
            </a:r>
          </a:p>
          <a:p>
            <a:pPr marL="0" indent="0" algn="ctr">
              <a:buNone/>
            </a:pPr>
            <a:endParaRPr lang="en-US" sz="3200" dirty="0"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Shonar Bangla" panose="02020603050405020304" pitchFamily="18" charset="0"/>
                <a:cs typeface="Shonar Bangla" panose="02020603050405020304" pitchFamily="18" charset="0"/>
              </a:rPr>
              <a:t>So here goes...starting from shortest to the  tallest building, the top 10.</a:t>
            </a:r>
          </a:p>
        </p:txBody>
      </p:sp>
    </p:spTree>
    <p:extLst>
      <p:ext uri="{BB962C8B-B14F-4D97-AF65-F5344CB8AC3E}">
        <p14:creationId xmlns:p14="http://schemas.microsoft.com/office/powerpoint/2010/main" val="41681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9DD25-66C3-AB40-9A02-2950DA791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One World Trade Center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6AEB69-C5D2-9D4F-ADB5-6309416B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125999" cy="196596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000" b="1" dirty="0"/>
              <a:t>City &amp; Country </a:t>
            </a:r>
            <a:r>
              <a:rPr lang="en-US" sz="2000" dirty="0"/>
              <a:t>: New York, USA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000" b="1" dirty="0"/>
              <a:t>Height: </a:t>
            </a:r>
            <a:r>
              <a:rPr lang="en-US" sz="2000" dirty="0"/>
              <a:t>541 m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000" b="1" dirty="0"/>
              <a:t>Floors</a:t>
            </a:r>
            <a:r>
              <a:rPr lang="en-US" sz="2000" dirty="0"/>
              <a:t>: 94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000" b="1" dirty="0"/>
              <a:t>Completion year</a:t>
            </a:r>
            <a:r>
              <a:rPr lang="en-US" sz="2000" dirty="0"/>
              <a:t>: 2011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6C147-E2C6-7640-88AF-E8F7F70FC45A}"/>
              </a:ext>
            </a:extLst>
          </p:cNvPr>
          <p:cNvSpPr txBox="1"/>
          <p:nvPr/>
        </p:nvSpPr>
        <p:spPr>
          <a:xfrm>
            <a:off x="4654296" y="6039168"/>
            <a:ext cx="612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 Wikipedia</a:t>
            </a:r>
          </a:p>
        </p:txBody>
      </p:sp>
      <p:pic>
        <p:nvPicPr>
          <p:cNvPr id="12" name="Graphic 11" descr="Badge 1 with solid fill">
            <a:extLst>
              <a:ext uri="{FF2B5EF4-FFF2-40B4-BE49-F238E27FC236}">
                <a16:creationId xmlns:a16="http://schemas.microsoft.com/office/drawing/2014/main" id="{D52A747E-91F7-7644-A2AE-9376C0CD3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090" y="45720"/>
            <a:ext cx="720000" cy="720000"/>
          </a:xfrm>
          <a:prstGeom prst="rect">
            <a:avLst/>
          </a:prstGeom>
        </p:spPr>
      </p:pic>
      <p:pic>
        <p:nvPicPr>
          <p:cNvPr id="7" name="Picture Placeholder 6" descr="A picture containing outdoor, sky, city, tall&#10;&#10;Description automatically generated">
            <a:extLst>
              <a:ext uri="{FF2B5EF4-FFF2-40B4-BE49-F238E27FC236}">
                <a16:creationId xmlns:a16="http://schemas.microsoft.com/office/drawing/2014/main" id="{993DCB84-A223-C84C-B431-CABAFA4E38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7094" b="7094"/>
          <a:stretch/>
        </p:blipFill>
        <p:spPr>
          <a:xfrm>
            <a:off x="141799" y="18288"/>
            <a:ext cx="4385388" cy="6858000"/>
          </a:xfrm>
          <a:effectLst>
            <a:softEdge rad="316740"/>
          </a:effectLst>
        </p:spPr>
      </p:pic>
    </p:spTree>
    <p:extLst>
      <p:ext uri="{BB962C8B-B14F-4D97-AF65-F5344CB8AC3E}">
        <p14:creationId xmlns:p14="http://schemas.microsoft.com/office/powerpoint/2010/main" val="2729635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repeatCount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6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DB41C-90BA-7A4E-B7E8-C6D98B66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Lotte World Tower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EFACE-CC6F-6E4B-BB0C-2794077BF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Seoul, South Korea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554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123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2017</a:t>
            </a:r>
          </a:p>
          <a:p>
            <a:br>
              <a:rPr lang="en-US" sz="2200" dirty="0"/>
            </a:b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76EE6-04F1-A648-8823-D511215C8EC9}"/>
              </a:ext>
            </a:extLst>
          </p:cNvPr>
          <p:cNvSpPr txBox="1"/>
          <p:nvPr/>
        </p:nvSpPr>
        <p:spPr>
          <a:xfrm>
            <a:off x="4654296" y="6190488"/>
            <a:ext cx="51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Pinterest</a:t>
            </a:r>
          </a:p>
        </p:txBody>
      </p:sp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94345BE0-4D4F-4745-B676-2AA842F69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8890" y="123337"/>
            <a:ext cx="720000" cy="720000"/>
          </a:xfrm>
          <a:prstGeom prst="rect">
            <a:avLst/>
          </a:prstGeom>
        </p:spPr>
      </p:pic>
      <p:pic>
        <p:nvPicPr>
          <p:cNvPr id="10" name="Picture Placeholder 9" descr="A tall tower in a city&#10;&#10;Description automatically generated with medium confidence">
            <a:extLst>
              <a:ext uri="{FF2B5EF4-FFF2-40B4-BE49-F238E27FC236}">
                <a16:creationId xmlns:a16="http://schemas.microsoft.com/office/drawing/2014/main" id="{8A91C199-CCF0-C945-BCEE-95635B4BC8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alphaModFix amt="9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  <a14:imgEffect>
                      <a14:brightnessContrast bright="7000" contrast="13000"/>
                    </a14:imgEffect>
                  </a14:imgLayer>
                </a14:imgProps>
              </a:ext>
            </a:extLst>
          </a:blip>
          <a:srcRect t="-4428" b="-4428"/>
          <a:stretch/>
        </p:blipFill>
        <p:spPr>
          <a:xfrm>
            <a:off x="71147" y="18289"/>
            <a:ext cx="4654296" cy="6858000"/>
          </a:xfrm>
          <a:effectLst>
            <a:softEdge rad="379917"/>
          </a:effectLst>
        </p:spPr>
      </p:pic>
    </p:spTree>
    <p:extLst>
      <p:ext uri="{BB962C8B-B14F-4D97-AF65-F5344CB8AC3E}">
        <p14:creationId xmlns:p14="http://schemas.microsoft.com/office/powerpoint/2010/main" val="2706762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2AE64-F6B3-A04F-A2C0-3067E9D4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423" y="978748"/>
            <a:ext cx="6039851" cy="20508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latin typeface="Shonar Bangla" panose="02020603050405020304" pitchFamily="18" charset="0"/>
                <a:cs typeface="Shonar Bangla" panose="02020603050405020304" pitchFamily="18" charset="0"/>
              </a:rPr>
              <a:t>Baoneng Shenyang Global Financial Centre</a:t>
            </a:r>
            <a:br>
              <a:rPr lang="en-US" sz="4900" dirty="0">
                <a:latin typeface="Shonar Bangla" panose="02020603050405020304" pitchFamily="18" charset="0"/>
                <a:cs typeface="Shonar Bangla" panose="02020603050405020304" pitchFamily="18" charset="0"/>
              </a:rPr>
            </a:br>
            <a:endParaRPr lang="en-US" sz="4900" kern="1200" dirty="0">
              <a:solidFill>
                <a:schemeClr val="tx1"/>
              </a:solidFill>
              <a:latin typeface="Shonar Bangla" panose="02020603050405020304" pitchFamily="18" charset="0"/>
              <a:cs typeface="Shonar Bangla" panose="02020603050405020304" pitchFamily="18" charset="0"/>
            </a:endParaRPr>
          </a:p>
        </p:txBody>
      </p:sp>
      <p:pic>
        <p:nvPicPr>
          <p:cNvPr id="6" name="Picture Placeholder 5" descr="A tall building in a city&#10;&#10;Description automatically generated with medium confidence">
            <a:extLst>
              <a:ext uri="{FF2B5EF4-FFF2-40B4-BE49-F238E27FC236}">
                <a16:creationId xmlns:a16="http://schemas.microsoft.com/office/drawing/2014/main" id="{6E9951CE-C6ED-0F4E-B48C-DED6A52592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8548" r="5594"/>
          <a:stretch/>
        </p:blipFill>
        <p:spPr>
          <a:xfrm>
            <a:off x="54066" y="27432"/>
            <a:ext cx="5274232" cy="6803136"/>
          </a:xfrm>
          <a:prstGeom prst="rect">
            <a:avLst/>
          </a:prstGeom>
          <a:effectLst>
            <a:softEdge rad="526112"/>
          </a:effectLst>
        </p:spPr>
      </p:pic>
      <p:sp>
        <p:nvSpPr>
          <p:cNvPr id="4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0FED8-BA10-C248-ACE5-B0736E37A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3029630"/>
            <a:ext cx="4818888" cy="24162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Country:</a:t>
            </a:r>
            <a:r>
              <a:rPr lang="en-US" sz="2200" dirty="0"/>
              <a:t> Shenyang, China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568m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114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2018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33CB0D-21CC-C749-BD6E-28DACB8222CD}"/>
              </a:ext>
            </a:extLst>
          </p:cNvPr>
          <p:cNvSpPr txBox="1"/>
          <p:nvPr/>
        </p:nvSpPr>
        <p:spPr>
          <a:xfrm>
            <a:off x="6265645" y="6289943"/>
            <a:ext cx="51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TheDREAMERS</a:t>
            </a:r>
          </a:p>
        </p:txBody>
      </p:sp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5748374C-9A34-1749-8334-CA47386B0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675" y="8364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2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7B18B-4BAD-6C4F-B4D3-6433BF7D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196" y="323850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Goldin Finance 117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8C350-D015-C04C-89AB-26462D3F1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97196" y="2702814"/>
            <a:ext cx="6894576" cy="203911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Tianjin, Guangdong,  China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599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115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2017</a:t>
            </a:r>
          </a:p>
          <a:p>
            <a:br>
              <a:rPr lang="en-US" sz="2200" dirty="0"/>
            </a:b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76124-B4FA-E84B-8C18-CEF82F28FEA8}"/>
              </a:ext>
            </a:extLst>
          </p:cNvPr>
          <p:cNvSpPr txBox="1"/>
          <p:nvPr/>
        </p:nvSpPr>
        <p:spPr>
          <a:xfrm>
            <a:off x="4654296" y="6303317"/>
            <a:ext cx="525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Daily mail</a:t>
            </a:r>
          </a:p>
        </p:txBody>
      </p:sp>
      <p:pic>
        <p:nvPicPr>
          <p:cNvPr id="10" name="Graphic 9" descr="Badge 4 with solid fill">
            <a:extLst>
              <a:ext uri="{FF2B5EF4-FFF2-40B4-BE49-F238E27FC236}">
                <a16:creationId xmlns:a16="http://schemas.microsoft.com/office/drawing/2014/main" id="{754DE290-E110-C947-9506-2BBEEEA64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8890" y="283465"/>
            <a:ext cx="720000" cy="720000"/>
          </a:xfrm>
          <a:prstGeom prst="rect">
            <a:avLst/>
          </a:prstGeom>
        </p:spPr>
      </p:pic>
      <p:pic>
        <p:nvPicPr>
          <p:cNvPr id="16" name="Picture Placeholder 15" descr="A picture containing outdoor, sky, tree, tall&#10;&#10;Description automatically generated">
            <a:extLst>
              <a:ext uri="{FF2B5EF4-FFF2-40B4-BE49-F238E27FC236}">
                <a16:creationId xmlns:a16="http://schemas.microsoft.com/office/drawing/2014/main" id="{03D10D6B-03B5-CF40-B839-7FAEC237DC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5598" r="5598"/>
          <a:stretch>
            <a:fillRect/>
          </a:stretch>
        </p:blipFill>
        <p:spPr>
          <a:xfrm>
            <a:off x="0" y="0"/>
            <a:ext cx="4700016" cy="6858000"/>
          </a:xfrm>
          <a:effectLst>
            <a:softEdge rad="316478"/>
          </a:effectLst>
        </p:spPr>
      </p:pic>
    </p:spTree>
    <p:extLst>
      <p:ext uri="{BB962C8B-B14F-4D97-AF65-F5344CB8AC3E}">
        <p14:creationId xmlns:p14="http://schemas.microsoft.com/office/powerpoint/2010/main" val="775759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00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65D97-C0E2-1340-BF8D-354CC6E0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Pin Ang Finance Center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8E451-E9A9-C144-BD40-B6A5DEA8B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Shenzhen, China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599m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128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2018</a:t>
            </a:r>
          </a:p>
          <a:p>
            <a:br>
              <a:rPr lang="en-US" sz="2200" dirty="0"/>
            </a:b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D2BE8-31CF-8146-8D1B-E601C269EBEE}"/>
              </a:ext>
            </a:extLst>
          </p:cNvPr>
          <p:cNvSpPr txBox="1"/>
          <p:nvPr/>
        </p:nvSpPr>
        <p:spPr>
          <a:xfrm>
            <a:off x="4654296" y="6216973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Pinterest</a:t>
            </a:r>
          </a:p>
        </p:txBody>
      </p:sp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3105E94F-B736-9547-93FE-898127610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7858" y="246166"/>
            <a:ext cx="720000" cy="720000"/>
          </a:xfrm>
          <a:prstGeom prst="rect">
            <a:avLst/>
          </a:prstGeom>
        </p:spPr>
      </p:pic>
      <p:pic>
        <p:nvPicPr>
          <p:cNvPr id="16" name="Picture Placeholder 15" descr="A tall building in a city&#10;&#10;Description automatically generated with medium confidence">
            <a:extLst>
              <a:ext uri="{FF2B5EF4-FFF2-40B4-BE49-F238E27FC236}">
                <a16:creationId xmlns:a16="http://schemas.microsoft.com/office/drawing/2014/main" id="{EEF5F3D8-E501-2849-A874-B65B6FBEFF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6000"/>
                    </a14:imgEffect>
                    <a14:imgEffect>
                      <a14:brightnessContrast bright="-16000" contrast="25000"/>
                    </a14:imgEffect>
                  </a14:imgLayer>
                </a14:imgProps>
              </a:ext>
            </a:extLst>
          </a:blip>
          <a:srcRect l="-969" t="1670" r="969" b="1670"/>
          <a:stretch/>
        </p:blipFill>
        <p:spPr>
          <a:xfrm>
            <a:off x="-52301" y="0"/>
            <a:ext cx="4568163" cy="6889897"/>
          </a:xfrm>
          <a:effectLst>
            <a:softEdge rad="416923"/>
          </a:effectLst>
        </p:spPr>
      </p:pic>
    </p:spTree>
    <p:extLst>
      <p:ext uri="{BB962C8B-B14F-4D97-AF65-F5344CB8AC3E}">
        <p14:creationId xmlns:p14="http://schemas.microsoft.com/office/powerpoint/2010/main" val="2976721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3961C-895B-2B44-A9ED-B09AFC9A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12475"/>
            <a:ext cx="6894576" cy="1237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Shonar Bangla" panose="02020603050405020304" pitchFamily="18" charset="0"/>
                <a:cs typeface="Shonar Bangla" panose="02020603050405020304" pitchFamily="18" charset="0"/>
              </a:rPr>
              <a:t>Makkah Royal Tower Clock</a:t>
            </a:r>
          </a:p>
        </p:txBody>
      </p:sp>
      <p:pic>
        <p:nvPicPr>
          <p:cNvPr id="6" name="Picture Placeholder 5" descr="A picture containing text, outdoor, building&#10;&#10;Description automatically generated">
            <a:extLst>
              <a:ext uri="{FF2B5EF4-FFF2-40B4-BE49-F238E27FC236}">
                <a16:creationId xmlns:a16="http://schemas.microsoft.com/office/drawing/2014/main" id="{36BB6002-1617-D64F-9ADA-9AB0841B55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814" t="-131" r="2317" b="-131"/>
          <a:stretch/>
        </p:blipFill>
        <p:spPr>
          <a:xfrm>
            <a:off x="19" y="1"/>
            <a:ext cx="4654275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>
              <a:schemeClr val="accent1"/>
            </a:glow>
            <a:softEdge rad="387736"/>
          </a:effectLst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45083-8E6D-7C47-8C6A-18A0F9574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23572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Mecca, Saudi Arabia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601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120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2012</a:t>
            </a:r>
          </a:p>
          <a:p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050B7-DFC1-D842-9CE4-4F94FB1C9088}"/>
              </a:ext>
            </a:extLst>
          </p:cNvPr>
          <p:cNvSpPr txBox="1"/>
          <p:nvPr/>
        </p:nvSpPr>
        <p:spPr>
          <a:xfrm>
            <a:off x="4654295" y="5954228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Pinterest</a:t>
            </a:r>
          </a:p>
        </p:txBody>
      </p:sp>
      <p:pic>
        <p:nvPicPr>
          <p:cNvPr id="9" name="Graphic 8" descr="Badge 6 with solid fill">
            <a:extLst>
              <a:ext uri="{FF2B5EF4-FFF2-40B4-BE49-F238E27FC236}">
                <a16:creationId xmlns:a16="http://schemas.microsoft.com/office/drawing/2014/main" id="{5FC22C84-20CE-2E4C-871A-282C4C249DE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0768" y="14437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2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A0F8D-D292-D944-9525-0E0CA7BD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1203158"/>
            <a:ext cx="6894576" cy="15034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latin typeface="Shonar Bangla" panose="02020603050405020304" pitchFamily="18" charset="0"/>
                <a:cs typeface="Shonar Bangla" panose="02020603050405020304" pitchFamily="18" charset="0"/>
              </a:rPr>
              <a:t>Merdeka PNB118</a:t>
            </a:r>
            <a:br>
              <a:rPr lang="en-US" sz="5400" b="1" dirty="0"/>
            </a:br>
            <a:endParaRPr lang="en-US" sz="5400" dirty="0"/>
          </a:p>
        </p:txBody>
      </p:sp>
      <p:pic>
        <p:nvPicPr>
          <p:cNvPr id="6" name="Picture Placeholder 5" descr="A tall building in a city&#10;&#10;Description automatically generated with medium confidence">
            <a:extLst>
              <a:ext uri="{FF2B5EF4-FFF2-40B4-BE49-F238E27FC236}">
                <a16:creationId xmlns:a16="http://schemas.microsoft.com/office/drawing/2014/main" id="{DEF2E13A-E5F4-5649-9FB5-577C1E1165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7045" b="780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354352"/>
          </a:effec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E9AB0-6427-304B-B41C-FD076DADF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29482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City &amp; Country:</a:t>
            </a:r>
            <a:r>
              <a:rPr lang="en-US" sz="2200" dirty="0"/>
              <a:t> Kuala Lumpur,</a:t>
            </a:r>
            <a:r>
              <a:rPr lang="en-US" sz="2200" b="1" dirty="0"/>
              <a:t> </a:t>
            </a:r>
            <a:r>
              <a:rPr lang="en-US" sz="2200" dirty="0"/>
              <a:t>Malaysia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Height: </a:t>
            </a:r>
            <a:r>
              <a:rPr lang="en-US" sz="2200" dirty="0"/>
              <a:t>630 m</a:t>
            </a:r>
            <a:r>
              <a:rPr lang="en-US" sz="2200" b="1" dirty="0"/>
              <a:t>.</a:t>
            </a:r>
            <a:endParaRPr lang="en-US" sz="2200" dirty="0"/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Floors: </a:t>
            </a:r>
            <a:r>
              <a:rPr lang="en-US" sz="2200" dirty="0"/>
              <a:t>118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sz="2200" b="1" dirty="0"/>
              <a:t>Completion Year: </a:t>
            </a:r>
            <a:r>
              <a:rPr lang="en-US" sz="2200" dirty="0"/>
              <a:t>2020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70208-3717-4C42-AE2D-3D8EFE314C5C}"/>
              </a:ext>
            </a:extLst>
          </p:cNvPr>
          <p:cNvSpPr txBox="1"/>
          <p:nvPr/>
        </p:nvSpPr>
        <p:spPr>
          <a:xfrm>
            <a:off x="4654296" y="5959656"/>
            <a:ext cx="584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Bhushan Mahajan</a:t>
            </a:r>
          </a:p>
          <a:p>
            <a:r>
              <a:rPr lang="en-US" sz="1200" dirty="0"/>
              <a:t>Image: Wikimadia Commons</a:t>
            </a:r>
          </a:p>
        </p:txBody>
      </p:sp>
      <p:pic>
        <p:nvPicPr>
          <p:cNvPr id="9" name="Graphic 8" descr="Badge 7 with solid fill">
            <a:extLst>
              <a:ext uri="{FF2B5EF4-FFF2-40B4-BE49-F238E27FC236}">
                <a16:creationId xmlns:a16="http://schemas.microsoft.com/office/drawing/2014/main" id="{76B67206-5DE6-164B-9947-AB5193348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8890" y="14437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82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 build="p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1503</TotalTime>
  <Words>423</Words>
  <Application>Microsoft Macintosh PowerPoint</Application>
  <PresentationFormat>Widescreen</PresentationFormat>
  <Paragraphs>87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Big Caslon Medium</vt:lpstr>
      <vt:lpstr>Calibri</vt:lpstr>
      <vt:lpstr>Calibri Light</vt:lpstr>
      <vt:lpstr>Shonar Bangla</vt:lpstr>
      <vt:lpstr>Office Theme</vt:lpstr>
      <vt:lpstr>PowerPoint Presentation</vt:lpstr>
      <vt:lpstr>The World’s Tallest Buildings 2022</vt:lpstr>
      <vt:lpstr>One World Trade Center</vt:lpstr>
      <vt:lpstr>Lotte World Tower</vt:lpstr>
      <vt:lpstr>Baoneng Shenyang Global Financial Centre </vt:lpstr>
      <vt:lpstr>Goldin Finance 117</vt:lpstr>
      <vt:lpstr>Pin Ang Finance Center</vt:lpstr>
      <vt:lpstr>Makkah Royal Tower Clock</vt:lpstr>
      <vt:lpstr>Merdeka PNB118 </vt:lpstr>
      <vt:lpstr>Shanghai Tower</vt:lpstr>
      <vt:lpstr>Wuhan Greenland Center</vt:lpstr>
      <vt:lpstr>Burj Khalifa</vt:lpstr>
      <vt:lpstr>Which Skyscraper Was Your Favourite?</vt:lpstr>
      <vt:lpstr>Hope You Found My Powerpoint Informative &amp; Enjoyed!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1533</dc:creator>
  <cp:lastModifiedBy>1533</cp:lastModifiedBy>
  <cp:revision>9</cp:revision>
  <dcterms:created xsi:type="dcterms:W3CDTF">2022-02-23T23:06:48Z</dcterms:created>
  <dcterms:modified xsi:type="dcterms:W3CDTF">2022-02-28T15:59:34Z</dcterms:modified>
</cp:coreProperties>
</file>